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9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99" r:id="rId16"/>
    <p:sldId id="274" r:id="rId17"/>
    <p:sldId id="276" r:id="rId18"/>
    <p:sldId id="277" r:id="rId19"/>
    <p:sldId id="278" r:id="rId20"/>
    <p:sldId id="318" r:id="rId21"/>
    <p:sldId id="325" r:id="rId22"/>
    <p:sldId id="326" r:id="rId23"/>
    <p:sldId id="279" r:id="rId24"/>
    <p:sldId id="322" r:id="rId25"/>
    <p:sldId id="280" r:id="rId26"/>
    <p:sldId id="281" r:id="rId27"/>
    <p:sldId id="287" r:id="rId28"/>
    <p:sldId id="284" r:id="rId29"/>
    <p:sldId id="327" r:id="rId30"/>
    <p:sldId id="328" r:id="rId31"/>
    <p:sldId id="285" r:id="rId32"/>
    <p:sldId id="329" r:id="rId33"/>
    <p:sldId id="330" r:id="rId34"/>
    <p:sldId id="286" r:id="rId35"/>
    <p:sldId id="332" r:id="rId36"/>
    <p:sldId id="331" r:id="rId37"/>
    <p:sldId id="283" r:id="rId38"/>
    <p:sldId id="321" r:id="rId39"/>
    <p:sldId id="288" r:id="rId40"/>
    <p:sldId id="319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00" r:id="rId51"/>
    <p:sldId id="301" r:id="rId52"/>
    <p:sldId id="302" r:id="rId53"/>
    <p:sldId id="303" r:id="rId54"/>
    <p:sldId id="323" r:id="rId55"/>
    <p:sldId id="304" r:id="rId56"/>
    <p:sldId id="305" r:id="rId57"/>
    <p:sldId id="306" r:id="rId58"/>
    <p:sldId id="307" r:id="rId59"/>
    <p:sldId id="308" r:id="rId60"/>
    <p:sldId id="312" r:id="rId61"/>
    <p:sldId id="310" r:id="rId62"/>
    <p:sldId id="311" r:id="rId63"/>
    <p:sldId id="309" r:id="rId64"/>
    <p:sldId id="313" r:id="rId65"/>
    <p:sldId id="314" r:id="rId66"/>
    <p:sldId id="315" r:id="rId67"/>
    <p:sldId id="316" r:id="rId68"/>
    <p:sldId id="317" r:id="rId69"/>
    <p:sldId id="324" r:id="rId7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241" y="1158202"/>
            <a:ext cx="10572000" cy="2971051"/>
          </a:xfrm>
        </p:spPr>
        <p:txBody>
          <a:bodyPr/>
          <a:lstStyle/>
          <a:p>
            <a:r>
              <a:rPr lang="en-US" sz="8000" dirty="0"/>
              <a:t>EPE Distance </a:t>
            </a:r>
            <a:r>
              <a:rPr lang="en-US" sz="8000" dirty="0" smtClean="0"/>
              <a:t>Education Training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9462" y="5370583"/>
            <a:ext cx="10572000" cy="43497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September 2021</a:t>
            </a:r>
            <a:endParaRPr lang="en-US" sz="60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56" y="4929447"/>
            <a:ext cx="1900843" cy="192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62" y="116378"/>
            <a:ext cx="6019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Student </a:t>
            </a:r>
            <a:r>
              <a:rPr lang="en-US" sz="6000" dirty="0"/>
              <a:t>E</a:t>
            </a:r>
            <a:r>
              <a:rPr lang="en-US" sz="6000" dirty="0" smtClean="0"/>
              <a:t>ligibility</a:t>
            </a:r>
            <a:r>
              <a:rPr lang="en-US" sz="6000" dirty="0"/>
              <a:t>: 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/>
              <a:t>Standard EPE e</a:t>
            </a:r>
            <a:r>
              <a:rPr lang="en-US" sz="3600" b="1" dirty="0" smtClean="0"/>
              <a:t>ligibility</a:t>
            </a:r>
          </a:p>
          <a:p>
            <a:pPr algn="ctr"/>
            <a:r>
              <a:rPr lang="en-US" sz="3600" b="1" dirty="0"/>
              <a:t>a</a:t>
            </a:r>
            <a:r>
              <a:rPr lang="en-US" sz="3600" b="1" dirty="0" smtClean="0"/>
              <a:t>s with any traditional EPE programming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At least 21 years of age or </a:t>
            </a:r>
            <a:r>
              <a:rPr lang="en-US" sz="3200" b="1" dirty="0" smtClean="0"/>
              <a:t>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Does not have a US High School Diploma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277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Student </a:t>
            </a:r>
            <a:r>
              <a:rPr lang="en-US" sz="6000" dirty="0"/>
              <a:t>E</a:t>
            </a:r>
            <a:r>
              <a:rPr lang="en-US" sz="6000" dirty="0" smtClean="0"/>
              <a:t>ligibility</a:t>
            </a:r>
            <a:r>
              <a:rPr lang="en-US" sz="6000" dirty="0"/>
              <a:t>: 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/>
              <a:t>Standard EPE e</a:t>
            </a:r>
            <a:r>
              <a:rPr lang="en-US" sz="3600" b="1" dirty="0" smtClean="0"/>
              <a:t>ligibility</a:t>
            </a:r>
          </a:p>
          <a:p>
            <a:pPr algn="ctr"/>
            <a:r>
              <a:rPr lang="en-US" sz="3600" b="1" dirty="0"/>
              <a:t>a</a:t>
            </a:r>
            <a:r>
              <a:rPr lang="en-US" sz="3600" b="1" dirty="0" smtClean="0"/>
              <a:t>s with any traditional EPE programming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4412311" cy="40754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Up to 3% of a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programs’ accrual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may be for services for adult students 21 years of age and older who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have a HS Diploma or its’ equivalent but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low literacy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This is a local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program decision</a:t>
            </a:r>
          </a:p>
        </p:txBody>
      </p:sp>
    </p:spTree>
    <p:extLst>
      <p:ext uri="{BB962C8B-B14F-4D97-AF65-F5344CB8AC3E}">
        <p14:creationId xmlns:p14="http://schemas.microsoft.com/office/powerpoint/2010/main" val="6215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9" y="2286000"/>
            <a:ext cx="4382521" cy="2007789"/>
          </a:xfrm>
        </p:spPr>
        <p:txBody>
          <a:bodyPr anchor="ctr"/>
          <a:lstStyle/>
          <a:p>
            <a:r>
              <a:rPr lang="en-US" sz="5400" dirty="0"/>
              <a:t>Student Eligibility: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084916" y="798022"/>
            <a:ext cx="5985164" cy="229552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Students must reside within the service delivery area for their BOCES or school district, there are no exceptions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EPE </a:t>
            </a:r>
            <a:r>
              <a:rPr lang="en-US" sz="2800" b="1" dirty="0"/>
              <a:t>programs may apply for a geographic waiver, this is done on the District Superintendent or Superintendent level, not on a program </a:t>
            </a:r>
            <a:r>
              <a:rPr lang="en-US" sz="2800" b="1" dirty="0" smtClean="0"/>
              <a:t>level </a:t>
            </a: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957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503" y="958697"/>
            <a:ext cx="10572000" cy="2971051"/>
          </a:xfrm>
        </p:spPr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Intake, Orientation, and </a:t>
            </a:r>
            <a:r>
              <a:rPr lang="en-US" sz="8800" dirty="0" smtClean="0">
                <a:solidFill>
                  <a:srgbClr val="002060"/>
                </a:solidFill>
              </a:rPr>
              <a:t>Assessment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For EPE funded programs approved to provide Distance Education packet programming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931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08" y="2180724"/>
            <a:ext cx="11775070" cy="4294891"/>
          </a:xfrm>
        </p:spPr>
        <p:txBody>
          <a:bodyPr anchor="t">
            <a:normAutofit/>
          </a:bodyPr>
          <a:lstStyle/>
          <a:p>
            <a:pPr lvl="0"/>
            <a:r>
              <a:rPr lang="en-US" sz="2400" b="1" dirty="0"/>
              <a:t>Individual Student Record Form (ISRF)</a:t>
            </a:r>
          </a:p>
          <a:p>
            <a:pPr lvl="1"/>
            <a:r>
              <a:rPr lang="en-US" sz="2000" b="1" dirty="0"/>
              <a:t>New form must be completed every new fiscal year</a:t>
            </a:r>
          </a:p>
          <a:p>
            <a:pPr lvl="1"/>
            <a:r>
              <a:rPr lang="en-US" sz="2000" b="1" dirty="0"/>
              <a:t>Student must sign the ISRF </a:t>
            </a:r>
            <a:r>
              <a:rPr lang="en-US" sz="2000" b="1" u="sng" dirty="0"/>
              <a:t>annually</a:t>
            </a:r>
            <a:r>
              <a:rPr lang="en-US" sz="2000" b="1" dirty="0"/>
              <a:t> indicating they are aware of the Employment Follow Up </a:t>
            </a:r>
            <a:r>
              <a:rPr lang="en-US" sz="2000" b="1" dirty="0" smtClean="0"/>
              <a:t>requirements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0"/>
            <a:r>
              <a:rPr lang="en-US" sz="2400" b="1" dirty="0"/>
              <a:t>Barriers to Employment</a:t>
            </a:r>
          </a:p>
          <a:p>
            <a:pPr lvl="1"/>
            <a:r>
              <a:rPr lang="en-US" sz="2000" b="1" dirty="0"/>
              <a:t>Critical information to federal reporting for NYS </a:t>
            </a:r>
          </a:p>
          <a:p>
            <a:pPr lvl="2"/>
            <a:r>
              <a:rPr lang="en-US" sz="1600" b="1" dirty="0"/>
              <a:t>One of those barriers would lead them to distance </a:t>
            </a:r>
            <a:r>
              <a:rPr lang="en-US" sz="1600" b="1" dirty="0" smtClean="0"/>
              <a:t>education, not </a:t>
            </a:r>
            <a:r>
              <a:rPr lang="en-US" sz="1600" b="1" dirty="0"/>
              <a:t>intended for every student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703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64" y="2488295"/>
            <a:ext cx="11775070" cy="4294891"/>
          </a:xfrm>
        </p:spPr>
        <p:txBody>
          <a:bodyPr anchor="t">
            <a:normAutofit/>
          </a:bodyPr>
          <a:lstStyle/>
          <a:p>
            <a:pPr lvl="0"/>
            <a:r>
              <a:rPr lang="en-US" sz="3600" b="1" dirty="0" smtClean="0"/>
              <a:t>AEPP EPE </a:t>
            </a:r>
            <a:r>
              <a:rPr lang="en-US" sz="3600" b="1" dirty="0"/>
              <a:t>Distance Education </a:t>
            </a:r>
            <a:r>
              <a:rPr lang="en-US" sz="3600" b="1" dirty="0" smtClean="0"/>
              <a:t>Screening Tool</a:t>
            </a:r>
          </a:p>
          <a:p>
            <a:pPr lvl="0"/>
            <a:endParaRPr lang="en-US" sz="3600" b="1" dirty="0"/>
          </a:p>
          <a:p>
            <a:pPr lvl="2"/>
            <a:r>
              <a:rPr lang="en-US" sz="3000" b="1" dirty="0"/>
              <a:t>Must be signed by the student and maintained in the student’s permanent folder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20" y="5010452"/>
            <a:ext cx="1250628" cy="14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10" y="2222287"/>
            <a:ext cx="11741819" cy="4294891"/>
          </a:xfrm>
        </p:spPr>
        <p:txBody>
          <a:bodyPr anchor="t">
            <a:noAutofit/>
          </a:bodyPr>
          <a:lstStyle/>
          <a:p>
            <a:pPr lvl="0"/>
            <a:r>
              <a:rPr lang="en-US" sz="2800" b="1" dirty="0" smtClean="0"/>
              <a:t>Conversation </a:t>
            </a:r>
            <a:r>
              <a:rPr lang="en-US" sz="2800" b="1" dirty="0"/>
              <a:t>about goals from the student’s </a:t>
            </a:r>
            <a:r>
              <a:rPr lang="en-US" sz="2800" b="1" dirty="0" smtClean="0"/>
              <a:t>perspective</a:t>
            </a:r>
          </a:p>
          <a:p>
            <a:pPr lvl="0"/>
            <a:endParaRPr lang="en-US" sz="2800" b="1" dirty="0"/>
          </a:p>
          <a:p>
            <a:r>
              <a:rPr lang="en-US" sz="2400" b="1" dirty="0"/>
              <a:t>Attendance policy, expectations for distance education </a:t>
            </a:r>
            <a:r>
              <a:rPr lang="en-US" sz="2400" b="1" dirty="0" smtClean="0"/>
              <a:t>students</a:t>
            </a:r>
          </a:p>
          <a:p>
            <a:endParaRPr lang="en-US" sz="2400" b="1" dirty="0"/>
          </a:p>
          <a:p>
            <a:r>
              <a:rPr lang="en-US" sz="2400" b="1" dirty="0"/>
              <a:t>Begin developing the Education and Employment Plan (EEP) required under EPE </a:t>
            </a:r>
            <a:r>
              <a:rPr lang="en-US" sz="2400" b="1" dirty="0" smtClean="0"/>
              <a:t>guideline</a:t>
            </a:r>
          </a:p>
          <a:p>
            <a:endParaRPr lang="en-US" sz="2400" b="1" dirty="0"/>
          </a:p>
          <a:p>
            <a:r>
              <a:rPr lang="en-US" sz="2400" b="1" dirty="0"/>
              <a:t>American Disabilities release form, explain to </a:t>
            </a:r>
            <a:r>
              <a:rPr lang="en-US" sz="2400" b="1" dirty="0" smtClean="0"/>
              <a:t>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13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4891"/>
          </a:xfrm>
        </p:spPr>
        <p:txBody>
          <a:bodyPr anchor="t">
            <a:normAutofit/>
          </a:bodyPr>
          <a:lstStyle/>
          <a:p>
            <a:r>
              <a:rPr lang="en-US" sz="2600" b="1" dirty="0" smtClean="0"/>
              <a:t>Explain </a:t>
            </a:r>
            <a:r>
              <a:rPr lang="en-US" sz="2600" b="1" dirty="0"/>
              <a:t>Fast Track options if </a:t>
            </a:r>
            <a:r>
              <a:rPr lang="en-US" sz="2600" b="1" dirty="0" smtClean="0"/>
              <a:t>the program is approved to provide:</a:t>
            </a:r>
          </a:p>
          <a:p>
            <a:endParaRPr lang="en-US" sz="2800" b="1" dirty="0"/>
          </a:p>
          <a:p>
            <a:pPr lvl="2"/>
            <a:r>
              <a:rPr lang="en-US" sz="2400" b="1" dirty="0"/>
              <a:t>Fast Track GRASP Math Packets, 16 packets</a:t>
            </a:r>
          </a:p>
          <a:p>
            <a:pPr lvl="2"/>
            <a:r>
              <a:rPr lang="en-US" sz="2400" b="1" dirty="0"/>
              <a:t>Six-hour intense instruction in one subtest area</a:t>
            </a:r>
          </a:p>
          <a:p>
            <a:pPr lvl="2"/>
            <a:r>
              <a:rPr lang="en-US" sz="2400" b="1" dirty="0"/>
              <a:t>Two by Two subtest areas</a:t>
            </a:r>
          </a:p>
          <a:p>
            <a:pPr lvl="2"/>
            <a:r>
              <a:rPr lang="en-US" sz="2400" b="1" dirty="0"/>
              <a:t>Test taking skills </a:t>
            </a:r>
          </a:p>
          <a:p>
            <a:pPr lvl="2"/>
            <a:r>
              <a:rPr lang="en-US" sz="2400" b="1" dirty="0"/>
              <a:t>Computer based testing skills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474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002060"/>
                </a:solidFill>
              </a:rPr>
              <a:t>Intake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1309557" cy="4294891"/>
          </a:xfrm>
        </p:spPr>
        <p:txBody>
          <a:bodyPr anchor="t">
            <a:normAutofit lnSpcReduction="10000"/>
          </a:bodyPr>
          <a:lstStyle/>
          <a:p>
            <a:r>
              <a:rPr lang="en-US" sz="2600" b="1" dirty="0"/>
              <a:t>Record all time spent during the intake process</a:t>
            </a:r>
          </a:p>
          <a:p>
            <a:pPr lvl="1"/>
            <a:r>
              <a:rPr lang="en-US" sz="2200" b="1" dirty="0"/>
              <a:t>Can be individual or in group </a:t>
            </a:r>
            <a:r>
              <a:rPr lang="en-US" sz="2200" b="1" dirty="0" smtClean="0"/>
              <a:t>setting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Recording all the time spent is important for two reasons: 1. the contact hours are reimbursable under EPE funding and 2. the contact hours indicate the time you spent supporting the students which is required under EPE </a:t>
            </a:r>
            <a:r>
              <a:rPr lang="en-US" sz="2200" b="1" dirty="0" smtClean="0"/>
              <a:t>funding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You are required to provide this guidance to </a:t>
            </a:r>
            <a:r>
              <a:rPr lang="en-US" sz="2200" b="1" dirty="0" smtClean="0"/>
              <a:t>students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No contact hours recorded infers the work was not done</a:t>
            </a:r>
          </a:p>
        </p:txBody>
      </p:sp>
    </p:spTree>
    <p:extLst>
      <p:ext uri="{BB962C8B-B14F-4D97-AF65-F5344CB8AC3E}">
        <p14:creationId xmlns:p14="http://schemas.microsoft.com/office/powerpoint/2010/main" val="195117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30315"/>
            <a:ext cx="10571998" cy="970450"/>
          </a:xfrm>
        </p:spPr>
        <p:txBody>
          <a:bodyPr/>
          <a:lstStyle/>
          <a:p>
            <a:r>
              <a:rPr lang="en-US" sz="8800" dirty="0" smtClean="0">
                <a:solidFill>
                  <a:srgbClr val="002060"/>
                </a:solidFill>
              </a:rPr>
              <a:t>Orientation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98" y="2238912"/>
            <a:ext cx="10702729" cy="429489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/>
              <a:t>Student must commit to studying at </a:t>
            </a:r>
            <a:r>
              <a:rPr lang="en-US" sz="2800" b="1" dirty="0" smtClean="0"/>
              <a:t>home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Must sign AEPP EPE Distance Education Student Agreement</a:t>
            </a:r>
          </a:p>
          <a:p>
            <a:endParaRPr lang="en-US" sz="2800" b="1" dirty="0"/>
          </a:p>
          <a:p>
            <a:r>
              <a:rPr lang="en-US" sz="2800" b="1" dirty="0" smtClean="0"/>
              <a:t>Must agree to Post-testing </a:t>
            </a:r>
            <a:r>
              <a:rPr lang="en-US" sz="2800" b="1" dirty="0"/>
              <a:t>in </a:t>
            </a:r>
            <a:r>
              <a:rPr lang="en-US" sz="2800" b="1" dirty="0" smtClean="0"/>
              <a:t>person</a:t>
            </a:r>
          </a:p>
          <a:p>
            <a:endParaRPr lang="en-US" sz="2800" b="1" dirty="0"/>
          </a:p>
          <a:p>
            <a:r>
              <a:rPr lang="en-US" sz="2800" b="1" dirty="0"/>
              <a:t>HSE readiness testing in person </a:t>
            </a:r>
            <a:r>
              <a:rPr lang="en-US" sz="2800" b="1" dirty="0" smtClean="0"/>
              <a:t>when/if applicable</a:t>
            </a:r>
          </a:p>
          <a:p>
            <a:endParaRPr lang="en-US" sz="2800" b="1" dirty="0"/>
          </a:p>
          <a:p>
            <a:r>
              <a:rPr lang="en-US" sz="2800" b="1" dirty="0"/>
              <a:t>Being accountable for </a:t>
            </a:r>
            <a:r>
              <a:rPr lang="en-US" sz="2800" b="1" dirty="0" smtClean="0"/>
              <a:t>his/her own </a:t>
            </a:r>
            <a:r>
              <a:rPr lang="en-US" sz="2800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2753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29" y="2918144"/>
            <a:ext cx="10561418" cy="1468800"/>
          </a:xfrm>
        </p:spPr>
        <p:txBody>
          <a:bodyPr/>
          <a:lstStyle/>
          <a:p>
            <a:pPr algn="ctr"/>
            <a:r>
              <a:rPr lang="en-US" sz="6000" dirty="0"/>
              <a:t>Let’s </a:t>
            </a:r>
            <a:r>
              <a:rPr lang="en-US" sz="6000" dirty="0" smtClean="0"/>
              <a:t>begin by reviewing NYS </a:t>
            </a:r>
            <a:r>
              <a:rPr lang="en-US" sz="6000" dirty="0"/>
              <a:t>EPE policy for Distance </a:t>
            </a:r>
            <a:r>
              <a:rPr lang="en-US" sz="6000" dirty="0" smtClean="0"/>
              <a:t>Education Programming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120" y="5331078"/>
            <a:ext cx="10561418" cy="433955"/>
          </a:xfrm>
        </p:spPr>
        <p:txBody>
          <a:bodyPr/>
          <a:lstStyle/>
          <a:p>
            <a:pPr algn="ctr"/>
            <a:r>
              <a:rPr lang="en-US" sz="7200" b="1" dirty="0" smtClean="0"/>
              <a:t>GRASP      SMART      ESL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5508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Student Agreement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4" y="2255538"/>
            <a:ext cx="9547260" cy="4294891"/>
          </a:xfrm>
        </p:spPr>
        <p:txBody>
          <a:bodyPr anchor="t">
            <a:normAutofit/>
          </a:bodyPr>
          <a:lstStyle/>
          <a:p>
            <a:r>
              <a:rPr lang="en-US" sz="2600" b="1" dirty="0" smtClean="0"/>
              <a:t>Student Agreement is a fillable form</a:t>
            </a:r>
          </a:p>
          <a:p>
            <a:endParaRPr lang="en-US" sz="2600" b="1" dirty="0"/>
          </a:p>
          <a:p>
            <a:r>
              <a:rPr lang="en-US" sz="2600" b="1" dirty="0" smtClean="0"/>
              <a:t>Must be signed by the student before recording the first packet 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20" y="5010452"/>
            <a:ext cx="1250628" cy="14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Student Agreement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87" y="1417638"/>
            <a:ext cx="592697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Student Agreement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1417638"/>
            <a:ext cx="6599352" cy="53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SMART or GRASP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TABE 11/12 in both Math and Reading (the lower score determines the </a:t>
            </a:r>
            <a:r>
              <a:rPr lang="en-US" sz="3600" b="1" dirty="0" smtClean="0">
                <a:solidFill>
                  <a:srgbClr val="002060"/>
                </a:solidFill>
              </a:rPr>
              <a:t>students’ NRS </a:t>
            </a:r>
            <a:r>
              <a:rPr lang="en-US" sz="3600" b="1" dirty="0">
                <a:solidFill>
                  <a:srgbClr val="002060"/>
                </a:solidFill>
              </a:rPr>
              <a:t>level) 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smtClean="0"/>
              <a:t>ESL Distance Education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endParaRPr lang="en-US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BEST </a:t>
            </a:r>
            <a:r>
              <a:rPr lang="en-US" sz="3600" b="1" dirty="0">
                <a:solidFill>
                  <a:srgbClr val="002060"/>
                </a:solidFill>
              </a:rPr>
              <a:t>Plus 2.0 </a:t>
            </a:r>
          </a:p>
          <a:p>
            <a:pPr lvl="0"/>
            <a:r>
              <a:rPr lang="en-US" sz="3600" b="1" dirty="0">
                <a:solidFill>
                  <a:srgbClr val="002060"/>
                </a:solidFill>
              </a:rPr>
              <a:t>BEST Literacy 1.0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728" y="555252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dirty="0" smtClean="0">
                <a:solidFill>
                  <a:srgbClr val="002060"/>
                </a:solidFill>
              </a:rPr>
              <a:t>Assessment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SMART or GRASP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11147286" cy="31099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If a student has already passed the HSE Math Subtest, they may not TABE test in Math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The program will decide if a student in this position is tested in Math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728" y="555252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 dirty="0" smtClean="0">
                <a:solidFill>
                  <a:srgbClr val="002060"/>
                </a:solidFill>
              </a:rPr>
              <a:t>Assessment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8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29" y="1920618"/>
            <a:ext cx="10561418" cy="14688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</a:rPr>
              <a:t>Construction of the </a:t>
            </a:r>
            <a:br>
              <a:rPr lang="en-US" sz="8000" dirty="0" smtClean="0">
                <a:solidFill>
                  <a:srgbClr val="002060"/>
                </a:solidFill>
              </a:rPr>
            </a:br>
            <a:r>
              <a:rPr lang="en-US" sz="8000" dirty="0" smtClean="0">
                <a:solidFill>
                  <a:srgbClr val="002060"/>
                </a:solidFill>
              </a:rPr>
              <a:t>Two Week Packets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Responsibility of the </a:t>
            </a:r>
          </a:p>
          <a:p>
            <a:pPr algn="ctr"/>
            <a:r>
              <a:rPr lang="en-US" sz="3600" b="1" dirty="0" smtClean="0"/>
              <a:t>Distance Education Teacher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77180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002060"/>
                </a:solidFill>
              </a:rPr>
              <a:t>Required Documents: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7189509" cy="5414963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n-US" sz="32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Packets may contain any combination of:</a:t>
            </a:r>
          </a:p>
          <a:p>
            <a:pPr lvl="0"/>
            <a:r>
              <a:rPr lang="en-US" sz="2400" b="1" dirty="0" smtClean="0"/>
              <a:t>Math </a:t>
            </a:r>
            <a:r>
              <a:rPr lang="en-US" sz="2400" b="1" dirty="0"/>
              <a:t>assignments</a:t>
            </a:r>
          </a:p>
          <a:p>
            <a:pPr lvl="0"/>
            <a:r>
              <a:rPr lang="en-US" sz="2400" b="1" dirty="0"/>
              <a:t>Science assignments</a:t>
            </a:r>
          </a:p>
          <a:p>
            <a:pPr lvl="0"/>
            <a:r>
              <a:rPr lang="en-US" sz="2400" b="1" dirty="0"/>
              <a:t>Social Studies materials and assignments</a:t>
            </a:r>
          </a:p>
          <a:p>
            <a:pPr lvl="0"/>
            <a:r>
              <a:rPr lang="en-US" sz="2400" b="1" dirty="0"/>
              <a:t>ELA: Reading</a:t>
            </a:r>
          </a:p>
          <a:p>
            <a:pPr lvl="0"/>
            <a:r>
              <a:rPr lang="en-US" sz="2400" b="1" dirty="0"/>
              <a:t>ELA: Writing </a:t>
            </a:r>
          </a:p>
          <a:p>
            <a:pPr lvl="0"/>
            <a:r>
              <a:rPr lang="en-US" sz="2400" b="1" dirty="0"/>
              <a:t>Job Readiness Training materials</a:t>
            </a:r>
          </a:p>
          <a:p>
            <a:pPr lvl="0"/>
            <a:r>
              <a:rPr lang="en-US" sz="2400" b="1" dirty="0"/>
              <a:t>Study Skills Practice</a:t>
            </a:r>
          </a:p>
          <a:p>
            <a:pPr lvl="0"/>
            <a:r>
              <a:rPr lang="en-US" sz="2400" b="1" dirty="0"/>
              <a:t>Books, novels</a:t>
            </a:r>
          </a:p>
          <a:p>
            <a:pPr lvl="0"/>
            <a:r>
              <a:rPr lang="en-US" sz="2400" b="1" dirty="0"/>
              <a:t>Consumables, worksheets, workbooks, graphic </a:t>
            </a:r>
            <a:r>
              <a:rPr lang="en-US" sz="2400" b="1" dirty="0" smtClean="0"/>
              <a:t>organizers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Work Time Record </a:t>
            </a:r>
            <a:endParaRPr lang="en-US" sz="2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Student’s Packet Assignments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5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600" dirty="0" smtClean="0">
                <a:solidFill>
                  <a:srgbClr val="002060"/>
                </a:solidFill>
              </a:rPr>
              <a:t>Reminder: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47441" y="889463"/>
            <a:ext cx="5398690" cy="22955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All assignments may be </a:t>
            </a:r>
            <a:r>
              <a:rPr lang="en-US" sz="2400" b="1" dirty="0" smtClean="0"/>
              <a:t>paper </a:t>
            </a:r>
            <a:r>
              <a:rPr lang="en-US" sz="2400" b="1" dirty="0"/>
              <a:t>or </a:t>
            </a:r>
            <a:r>
              <a:rPr lang="en-US" sz="2400" b="1" dirty="0" smtClean="0"/>
              <a:t>electronic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If you are directing students to websites, be sure they are without cost to the </a:t>
            </a:r>
            <a:r>
              <a:rPr lang="en-US" sz="2400" b="1" dirty="0" smtClean="0"/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If your program has purchased specific software, </a:t>
            </a:r>
            <a:r>
              <a:rPr lang="en-US" sz="2400" b="1" dirty="0" smtClean="0"/>
              <a:t>it </a:t>
            </a:r>
            <a:r>
              <a:rPr lang="en-US" sz="2400" b="1" dirty="0"/>
              <a:t>may be used for student assignments, it is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8614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57" y="1629673"/>
            <a:ext cx="10561418" cy="1468800"/>
          </a:xfrm>
        </p:spPr>
        <p:txBody>
          <a:bodyPr/>
          <a:lstStyle/>
          <a:p>
            <a:pPr marL="285750" lvl="0" indent="-285750" algn="ctr"/>
            <a:r>
              <a:rPr lang="en-US" sz="6600" dirty="0">
                <a:solidFill>
                  <a:srgbClr val="002060"/>
                </a:solidFill>
              </a:rPr>
              <a:t>Student Work </a:t>
            </a:r>
            <a:r>
              <a:rPr lang="en-US" sz="6600" dirty="0" smtClean="0">
                <a:solidFill>
                  <a:srgbClr val="002060"/>
                </a:solidFill>
              </a:rPr>
              <a:t/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Time </a:t>
            </a:r>
            <a:r>
              <a:rPr lang="en-US" sz="6600" dirty="0">
                <a:solidFill>
                  <a:srgbClr val="002060"/>
                </a:solidFill>
              </a:rPr>
              <a:t>Record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61" y="5118518"/>
            <a:ext cx="1250628" cy="147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83" y="5702531"/>
            <a:ext cx="775210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Required in every two-week packet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975" y="3323284"/>
            <a:ext cx="945157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Each Program, SMART, GRASP, or ESL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</a:rPr>
              <a:t>as a customized Student Work Time Record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5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47188"/>
            <a:ext cx="11496501" cy="97045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Student Work </a:t>
            </a:r>
            <a:r>
              <a:rPr lang="en-US" sz="6600" dirty="0" smtClean="0">
                <a:solidFill>
                  <a:srgbClr val="002060"/>
                </a:solidFill>
              </a:rPr>
              <a:t>Time </a:t>
            </a:r>
            <a:r>
              <a:rPr lang="en-US" sz="6600" dirty="0">
                <a:solidFill>
                  <a:srgbClr val="002060"/>
                </a:solidFill>
              </a:rPr>
              <a:t>Record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61" y="1288473"/>
            <a:ext cx="7591425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4" y="522003"/>
            <a:ext cx="12033164" cy="97045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New Policy on entrance criteria: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80" y="2496607"/>
            <a:ext cx="5185873" cy="3638763"/>
          </a:xfrm>
        </p:spPr>
        <p:txBody>
          <a:bodyPr anchor="t"/>
          <a:lstStyle/>
          <a:p>
            <a:pPr marL="0" lvl="0" indent="0">
              <a:buNone/>
            </a:pPr>
            <a:r>
              <a:rPr lang="en-US" sz="5400" b="1" dirty="0" smtClean="0"/>
              <a:t>GRASP</a:t>
            </a:r>
            <a:endParaRPr lang="en-US" sz="5400" dirty="0"/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sz="4000" dirty="0" smtClean="0"/>
              <a:t>Giving </a:t>
            </a:r>
            <a:r>
              <a:rPr lang="en-US" sz="4000" dirty="0"/>
              <a:t>Ready Adults a Study Program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2902" y="2222287"/>
            <a:ext cx="6483927" cy="423670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NRS Levels 4, 5, and 6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Teacher designs two week packets so students can learn independently at home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May or may not include online materials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Curricula and appropriate materials are determined by the program/teacher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Should include all subtest areas of the HSE </a:t>
            </a:r>
            <a:r>
              <a:rPr lang="en-US" sz="2400" b="1" dirty="0" smtClean="0">
                <a:solidFill>
                  <a:srgbClr val="002060"/>
                </a:solidFill>
              </a:rPr>
              <a:t>exam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19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447188"/>
            <a:ext cx="11496501" cy="97045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Student Work </a:t>
            </a:r>
            <a:r>
              <a:rPr lang="en-US" sz="6600" dirty="0" smtClean="0">
                <a:solidFill>
                  <a:srgbClr val="002060"/>
                </a:solidFill>
              </a:rPr>
              <a:t>Time </a:t>
            </a:r>
            <a:r>
              <a:rPr lang="en-US" sz="6600" dirty="0">
                <a:solidFill>
                  <a:srgbClr val="002060"/>
                </a:solidFill>
              </a:rPr>
              <a:t>Record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88" y="1330036"/>
            <a:ext cx="7400925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6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57" y="1629673"/>
            <a:ext cx="10561418" cy="1468800"/>
          </a:xfrm>
        </p:spPr>
        <p:txBody>
          <a:bodyPr/>
          <a:lstStyle/>
          <a:p>
            <a:pPr marL="285750" lvl="0" indent="-285750" algn="ctr"/>
            <a:r>
              <a:rPr lang="en-US" sz="6600" dirty="0" smtClean="0">
                <a:solidFill>
                  <a:srgbClr val="002060"/>
                </a:solidFill>
              </a:rPr>
              <a:t>Student 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Packet Assignments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61" y="5118518"/>
            <a:ext cx="1250628" cy="147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83" y="5702531"/>
            <a:ext cx="775210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Required in every two-week packet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975" y="3323284"/>
            <a:ext cx="945157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Each Program, SMART, GRASP, or ESL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</a:rPr>
              <a:t>as a customized Student Packet Assignments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26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7188"/>
            <a:ext cx="12192000" cy="97045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Student </a:t>
            </a:r>
            <a:r>
              <a:rPr lang="en-US" sz="6600" dirty="0" smtClean="0">
                <a:solidFill>
                  <a:srgbClr val="002060"/>
                </a:solidFill>
              </a:rPr>
              <a:t>Packet </a:t>
            </a:r>
            <a:r>
              <a:rPr lang="en-US" sz="6600" dirty="0">
                <a:solidFill>
                  <a:srgbClr val="002060"/>
                </a:solidFill>
              </a:rPr>
              <a:t>Assignments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30" y="1417638"/>
            <a:ext cx="637586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13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7188"/>
            <a:ext cx="12192000" cy="97045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Student </a:t>
            </a:r>
            <a:r>
              <a:rPr lang="en-US" sz="6600" dirty="0" smtClean="0">
                <a:solidFill>
                  <a:srgbClr val="002060"/>
                </a:solidFill>
              </a:rPr>
              <a:t>Packet </a:t>
            </a:r>
            <a:r>
              <a:rPr lang="en-US" sz="6600" dirty="0">
                <a:solidFill>
                  <a:srgbClr val="002060"/>
                </a:solidFill>
              </a:rPr>
              <a:t>Assignments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86" y="2910839"/>
            <a:ext cx="8842230" cy="21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5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57" y="1629673"/>
            <a:ext cx="10561418" cy="1468800"/>
          </a:xfrm>
        </p:spPr>
        <p:txBody>
          <a:bodyPr/>
          <a:lstStyle/>
          <a:p>
            <a:pPr marL="285750" lvl="0" indent="-285750" algn="ctr"/>
            <a:r>
              <a:rPr lang="en-US" sz="6600" dirty="0" smtClean="0">
                <a:solidFill>
                  <a:srgbClr val="002060"/>
                </a:solidFill>
              </a:rPr>
              <a:t>Teacher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Assignment Monthly Log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61" y="5118518"/>
            <a:ext cx="1250628" cy="147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81" y="5316646"/>
            <a:ext cx="775210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Required each month student is active in an EPE distance program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463" y="3323284"/>
            <a:ext cx="1033272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Each Program, SMART, GRASP, or ESL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</a:rPr>
              <a:t>as a customized Teacher Assignment Monthly Log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46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449"/>
            <a:ext cx="12192000" cy="97045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Teacher 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Assignment Monthly Log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61804"/>
            <a:ext cx="6641869" cy="4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2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449"/>
            <a:ext cx="12192000" cy="97045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002060"/>
                </a:solidFill>
              </a:rPr>
              <a:t>Teacher 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Assignment Monthly Log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8" y="2352503"/>
            <a:ext cx="6999316" cy="40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09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67" y="330810"/>
            <a:ext cx="10571998" cy="970450"/>
          </a:xfrm>
        </p:spPr>
        <p:txBody>
          <a:bodyPr anchor="ctr"/>
          <a:lstStyle/>
          <a:p>
            <a:r>
              <a:rPr lang="en-US" sz="6600" dirty="0">
                <a:solidFill>
                  <a:srgbClr val="002060"/>
                </a:solidFill>
              </a:rPr>
              <a:t>Packets can be</a:t>
            </a:r>
            <a:r>
              <a:rPr lang="en-US" sz="6600" dirty="0" smtClean="0">
                <a:solidFill>
                  <a:srgbClr val="002060"/>
                </a:solidFill>
              </a:rPr>
              <a:t>: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22287"/>
            <a:ext cx="11729257" cy="4569211"/>
          </a:xfrm>
        </p:spPr>
        <p:txBody>
          <a:bodyPr anchor="t">
            <a:noAutofit/>
          </a:bodyPr>
          <a:lstStyle/>
          <a:p>
            <a:pPr lvl="0"/>
            <a:r>
              <a:rPr lang="en-US" sz="2400" b="1" dirty="0"/>
              <a:t>Mailed (USPS) to the student along with a prepaid self-addressed envelope so the student can return </a:t>
            </a:r>
            <a:r>
              <a:rPr lang="en-US" sz="2400" b="1" dirty="0" smtClean="0"/>
              <a:t>their completed work</a:t>
            </a:r>
          </a:p>
          <a:p>
            <a:pPr lvl="0"/>
            <a:endParaRPr lang="en-US" sz="1000" b="1" dirty="0"/>
          </a:p>
          <a:p>
            <a:pPr lvl="0"/>
            <a:r>
              <a:rPr lang="en-US" sz="2400" b="1" dirty="0"/>
              <a:t>Electronic packet emailed to the </a:t>
            </a:r>
            <a:r>
              <a:rPr lang="en-US" sz="2400" b="1" dirty="0" smtClean="0"/>
              <a:t>student</a:t>
            </a:r>
          </a:p>
          <a:p>
            <a:pPr lvl="0"/>
            <a:endParaRPr lang="en-US" sz="1000" b="1" dirty="0"/>
          </a:p>
          <a:p>
            <a:pPr lvl="0"/>
            <a:r>
              <a:rPr lang="en-US" sz="2400" b="1" dirty="0"/>
              <a:t>Other web platforms supported by the program where students can access the two week </a:t>
            </a:r>
            <a:r>
              <a:rPr lang="en-US" sz="2400" b="1" dirty="0" smtClean="0"/>
              <a:t>packets</a:t>
            </a:r>
          </a:p>
          <a:p>
            <a:pPr lvl="0"/>
            <a:endParaRPr lang="en-US" sz="1000" b="1" dirty="0"/>
          </a:p>
          <a:p>
            <a:pPr lvl="0"/>
            <a:r>
              <a:rPr lang="en-US" sz="2400" b="1" dirty="0"/>
              <a:t>Make arrangements with local libraries or schools to serve as drop off/pick up locations for students to physically pick up and return </a:t>
            </a:r>
            <a:r>
              <a:rPr lang="en-US" sz="2400" b="1" dirty="0" smtClean="0"/>
              <a:t>completed packets</a:t>
            </a:r>
          </a:p>
          <a:p>
            <a:pPr marL="0" lvl="0" indent="0">
              <a:buNone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8788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67" y="330810"/>
            <a:ext cx="10571998" cy="970450"/>
          </a:xfrm>
        </p:spPr>
        <p:txBody>
          <a:bodyPr anchor="ctr"/>
          <a:lstStyle/>
          <a:p>
            <a:r>
              <a:rPr lang="en-US" sz="6600" dirty="0">
                <a:solidFill>
                  <a:srgbClr val="002060"/>
                </a:solidFill>
              </a:rPr>
              <a:t>Packets can be</a:t>
            </a:r>
            <a:r>
              <a:rPr lang="en-US" sz="6600" dirty="0" smtClean="0">
                <a:solidFill>
                  <a:srgbClr val="002060"/>
                </a:solidFill>
              </a:rPr>
              <a:t>: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22287"/>
            <a:ext cx="11729257" cy="4569211"/>
          </a:xfrm>
        </p:spPr>
        <p:txBody>
          <a:bodyPr anchor="t">
            <a:noAutofit/>
          </a:bodyPr>
          <a:lstStyle/>
          <a:p>
            <a:pPr lvl="0"/>
            <a:endParaRPr lang="en-US" sz="1400" b="1" dirty="0"/>
          </a:p>
          <a:p>
            <a:pPr lvl="0"/>
            <a:r>
              <a:rPr lang="en-US" sz="4000" b="1" u="sng" dirty="0"/>
              <a:t>At no time </a:t>
            </a:r>
            <a:r>
              <a:rPr lang="en-US" sz="4000" b="1" dirty="0"/>
              <a:t>can packets be created generically, they are customized to the needs of the student and must be aligned with their assessment </a:t>
            </a:r>
            <a:r>
              <a:rPr lang="en-US" sz="4000" b="1" dirty="0" smtClean="0"/>
              <a:t>diagnostics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70005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3" y="347436"/>
            <a:ext cx="10571998" cy="97045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</a:rPr>
              <a:t>Instructor Responsibilities: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2222287"/>
            <a:ext cx="4563687" cy="36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Instructors </a:t>
            </a:r>
            <a:r>
              <a:rPr lang="en-US" sz="4000" dirty="0"/>
              <a:t>have </a:t>
            </a:r>
            <a:r>
              <a:rPr lang="en-US" sz="4000" b="1" u="sng" dirty="0"/>
              <a:t>one hour</a:t>
            </a:r>
            <a:r>
              <a:rPr lang="en-US" sz="4000" dirty="0"/>
              <a:t> per </a:t>
            </a:r>
            <a:r>
              <a:rPr lang="en-US" sz="4000" dirty="0" smtClean="0"/>
              <a:t>two-week packet </a:t>
            </a:r>
            <a:r>
              <a:rPr lang="en-US" sz="4000" dirty="0"/>
              <a:t>to accomplish: 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068" y="1903614"/>
            <a:ext cx="7378931" cy="495438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182880" lvl="1"/>
            <a:r>
              <a:rPr lang="en-US" sz="2400" b="1" dirty="0">
                <a:solidFill>
                  <a:srgbClr val="002060"/>
                </a:solidFill>
              </a:rPr>
              <a:t>Creating the new </a:t>
            </a:r>
            <a:r>
              <a:rPr lang="en-US" sz="2400" b="1" dirty="0" smtClean="0">
                <a:solidFill>
                  <a:srgbClr val="002060"/>
                </a:solidFill>
              </a:rPr>
              <a:t>packet</a:t>
            </a:r>
          </a:p>
          <a:p>
            <a:pPr marL="182880" lvl="1"/>
            <a:endParaRPr lang="en-US" sz="1050" b="1" dirty="0">
              <a:solidFill>
                <a:srgbClr val="002060"/>
              </a:solidFill>
            </a:endParaRPr>
          </a:p>
          <a:p>
            <a:pPr marL="182880" lvl="1"/>
            <a:r>
              <a:rPr lang="en-US" sz="2400" b="1" dirty="0">
                <a:solidFill>
                  <a:srgbClr val="002060"/>
                </a:solidFill>
              </a:rPr>
              <a:t>Correct and assess completed, returned packet along with congenial communication with </a:t>
            </a:r>
            <a:r>
              <a:rPr lang="en-US" sz="2400" b="1" dirty="0" smtClean="0">
                <a:solidFill>
                  <a:srgbClr val="002060"/>
                </a:solidFill>
              </a:rPr>
              <a:t>student</a:t>
            </a:r>
          </a:p>
          <a:p>
            <a:pPr marL="182880" lvl="1"/>
            <a:endParaRPr lang="en-US" sz="1050" b="1" dirty="0">
              <a:solidFill>
                <a:srgbClr val="002060"/>
              </a:solidFill>
            </a:endParaRPr>
          </a:p>
          <a:p>
            <a:pPr marL="182880" lvl="1"/>
            <a:r>
              <a:rPr lang="en-US" sz="2400" b="1" dirty="0">
                <a:solidFill>
                  <a:srgbClr val="002060"/>
                </a:solidFill>
              </a:rPr>
              <a:t>Maintain </a:t>
            </a:r>
            <a:r>
              <a:rPr lang="en-US" sz="2400" b="1" dirty="0" smtClean="0">
                <a:solidFill>
                  <a:srgbClr val="002060"/>
                </a:solidFill>
              </a:rPr>
              <a:t>Teacher </a:t>
            </a:r>
            <a:r>
              <a:rPr lang="en-US" sz="2400" b="1" dirty="0">
                <a:solidFill>
                  <a:srgbClr val="002060"/>
                </a:solidFill>
              </a:rPr>
              <a:t>Assignment </a:t>
            </a:r>
            <a:r>
              <a:rPr lang="en-US" sz="2400" b="1" dirty="0" smtClean="0">
                <a:solidFill>
                  <a:srgbClr val="002060"/>
                </a:solidFill>
              </a:rPr>
              <a:t>Monthly Log </a:t>
            </a:r>
          </a:p>
          <a:p>
            <a:pPr marL="182880" lvl="1"/>
            <a:endParaRPr lang="en-US" sz="1050" b="1" dirty="0">
              <a:solidFill>
                <a:srgbClr val="002060"/>
              </a:solidFill>
            </a:endParaRPr>
          </a:p>
          <a:p>
            <a:pPr marL="182880" lvl="1"/>
            <a:r>
              <a:rPr lang="en-US" sz="2400" b="1" dirty="0">
                <a:solidFill>
                  <a:srgbClr val="002060"/>
                </a:solidFill>
              </a:rPr>
              <a:t>Update student </a:t>
            </a:r>
            <a:r>
              <a:rPr lang="en-US" sz="2400" b="1" dirty="0" smtClean="0">
                <a:solidFill>
                  <a:srgbClr val="002060"/>
                </a:solidFill>
              </a:rPr>
              <a:t>files</a:t>
            </a:r>
          </a:p>
          <a:p>
            <a:pPr marL="182880" lvl="1"/>
            <a:endParaRPr lang="en-US" sz="1050" b="1" dirty="0">
              <a:solidFill>
                <a:srgbClr val="002060"/>
              </a:solidFill>
            </a:endParaRPr>
          </a:p>
          <a:p>
            <a:pPr marL="182880" lvl="1"/>
            <a:r>
              <a:rPr lang="en-US" sz="2400" b="1" dirty="0">
                <a:solidFill>
                  <a:srgbClr val="002060"/>
                </a:solidFill>
              </a:rPr>
              <a:t>Arrange TABE post-testing when appropriate and HSE readiness testing when </a:t>
            </a:r>
            <a:r>
              <a:rPr lang="en-US" sz="2400" b="1" dirty="0" smtClean="0">
                <a:solidFill>
                  <a:srgbClr val="002060"/>
                </a:solidFill>
              </a:rPr>
              <a:t>appropriate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4" y="522003"/>
            <a:ext cx="12130146" cy="97045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New Policy on entrance criteria: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80" y="2496607"/>
            <a:ext cx="5185873" cy="3638763"/>
          </a:xfrm>
        </p:spPr>
        <p:txBody>
          <a:bodyPr anchor="t"/>
          <a:lstStyle/>
          <a:p>
            <a:pPr marL="0" lvl="0" indent="0">
              <a:buNone/>
            </a:pPr>
            <a:r>
              <a:rPr lang="en-US" sz="5400" b="1" dirty="0" smtClean="0"/>
              <a:t>SMART</a:t>
            </a:r>
            <a:endParaRPr lang="en-US" sz="5400" dirty="0"/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sz="4000" dirty="0"/>
              <a:t>Skills to Make Adults Ready To Succeed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7854" y="2027226"/>
            <a:ext cx="6647412" cy="457752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274320" lvl="1"/>
            <a:r>
              <a:rPr lang="en-US" sz="2400" b="1" dirty="0">
                <a:solidFill>
                  <a:srgbClr val="002060"/>
                </a:solidFill>
              </a:rPr>
              <a:t>NRS Levels 2, 3, and 4</a:t>
            </a:r>
          </a:p>
          <a:p>
            <a:pPr marL="274320" lvl="1"/>
            <a:r>
              <a:rPr lang="en-US" sz="2400" b="1" dirty="0">
                <a:solidFill>
                  <a:srgbClr val="002060"/>
                </a:solidFill>
              </a:rPr>
              <a:t>Teacher designs two week packets so students can learn independently at home</a:t>
            </a:r>
          </a:p>
          <a:p>
            <a:pPr marL="274320" lvl="1"/>
            <a:r>
              <a:rPr lang="en-US" sz="2400" b="1" dirty="0">
                <a:solidFill>
                  <a:srgbClr val="002060"/>
                </a:solidFill>
              </a:rPr>
              <a:t>Math and Writing SMART curricula must be included</a:t>
            </a:r>
          </a:p>
          <a:p>
            <a:pPr marL="274320" lvl="1"/>
            <a:r>
              <a:rPr lang="en-US" sz="2400" b="1" dirty="0">
                <a:solidFill>
                  <a:srgbClr val="002060"/>
                </a:solidFill>
              </a:rPr>
              <a:t>Additional NRS Level appropriate materials are selected by the teacher</a:t>
            </a:r>
          </a:p>
          <a:p>
            <a:pPr marL="274320" lvl="1"/>
            <a:r>
              <a:rPr lang="en-US" sz="2400" b="1" dirty="0">
                <a:solidFill>
                  <a:srgbClr val="002060"/>
                </a:solidFill>
              </a:rPr>
              <a:t>Should include all subtest areas of the HSE exam</a:t>
            </a:r>
          </a:p>
        </p:txBody>
      </p:sp>
    </p:spTree>
    <p:extLst>
      <p:ext uri="{BB962C8B-B14F-4D97-AF65-F5344CB8AC3E}">
        <p14:creationId xmlns:p14="http://schemas.microsoft.com/office/powerpoint/2010/main" val="2870439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3" y="347436"/>
            <a:ext cx="10571998" cy="970450"/>
          </a:xfrm>
        </p:spPr>
        <p:txBody>
          <a:bodyPr/>
          <a:lstStyle/>
          <a:p>
            <a:r>
              <a:rPr lang="en-US" sz="5400" dirty="0">
                <a:solidFill>
                  <a:srgbClr val="002060"/>
                </a:solidFill>
              </a:rPr>
              <a:t>Instructor Responsibilities: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2222287"/>
            <a:ext cx="4563687" cy="36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6600" b="1" dirty="0" smtClean="0"/>
          </a:p>
          <a:p>
            <a:pPr marL="0" indent="0">
              <a:buNone/>
            </a:pPr>
            <a:r>
              <a:rPr lang="en-US" sz="6600" b="1" dirty="0" smtClean="0"/>
              <a:t>Instructor Formula</a:t>
            </a:r>
            <a:endParaRPr lang="en-US" sz="6600" b="1" dirty="0"/>
          </a:p>
          <a:p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068" y="1903614"/>
            <a:ext cx="7378931" cy="495438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Instructor formula for Program Managers: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One half hour (1/2) per student per week (or one hour per packet per two week period)</a:t>
            </a:r>
          </a:p>
          <a:p>
            <a:pPr marL="0" lvl="1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A teacher working 20 hours per week would be able to support 40 distance education students over a two week period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81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>
                <a:solidFill>
                  <a:srgbClr val="002060"/>
                </a:solidFill>
              </a:rPr>
              <a:t>Motivation and </a:t>
            </a:r>
            <a:r>
              <a:rPr lang="en-US" sz="4400" dirty="0" smtClean="0">
                <a:solidFill>
                  <a:srgbClr val="002060"/>
                </a:solidFill>
              </a:rPr>
              <a:t>Retention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6000" y="2219498"/>
            <a:ext cx="4880300" cy="22955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Phone calls, letters, email, and text messages go a long way to keep students interested</a:t>
            </a:r>
          </a:p>
          <a:p>
            <a:pPr algn="ctr"/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0407" y="5602778"/>
            <a:ext cx="955963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Students want </a:t>
            </a:r>
            <a:r>
              <a:rPr lang="en-US" sz="3600" b="1" dirty="0" smtClean="0">
                <a:solidFill>
                  <a:srgbClr val="002060"/>
                </a:solidFill>
              </a:rPr>
              <a:t>and need to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know </a:t>
            </a:r>
            <a:r>
              <a:rPr lang="en-US" sz="3600" b="1" dirty="0">
                <a:solidFill>
                  <a:srgbClr val="002060"/>
                </a:solidFill>
              </a:rPr>
              <a:t>you </a:t>
            </a:r>
            <a:r>
              <a:rPr lang="en-US" sz="3600" b="1" dirty="0" smtClean="0">
                <a:solidFill>
                  <a:srgbClr val="002060"/>
                </a:solidFill>
              </a:rPr>
              <a:t>care!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4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57" y="1629673"/>
            <a:ext cx="10561418" cy="1468800"/>
          </a:xfrm>
        </p:spPr>
        <p:txBody>
          <a:bodyPr/>
          <a:lstStyle/>
          <a:p>
            <a:pPr marL="285750" lvl="0" indent="-285750" algn="ctr"/>
            <a:r>
              <a:rPr lang="en-US" sz="6600" dirty="0" smtClean="0">
                <a:solidFill>
                  <a:srgbClr val="002060"/>
                </a:solidFill>
              </a:rPr>
              <a:t>Tutoring Expectations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170" y="5324958"/>
            <a:ext cx="1185028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Providing tutoring options to students is a mandatory element in EPE Distance Education programming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55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8" y="846199"/>
            <a:ext cx="12108872" cy="9704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Providing tutoring options to students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is </a:t>
            </a:r>
            <a:r>
              <a:rPr lang="en-US" sz="3600" dirty="0">
                <a:solidFill>
                  <a:srgbClr val="002060"/>
                </a:solidFill>
              </a:rPr>
              <a:t>a mandatory element in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EPE </a:t>
            </a:r>
            <a:r>
              <a:rPr lang="en-US" sz="3600" dirty="0">
                <a:solidFill>
                  <a:srgbClr val="002060"/>
                </a:solidFill>
              </a:rPr>
              <a:t>Distance Education </a:t>
            </a:r>
            <a:r>
              <a:rPr lang="en-US" sz="3600" dirty="0" smtClean="0">
                <a:solidFill>
                  <a:srgbClr val="002060"/>
                </a:solidFill>
              </a:rPr>
              <a:t>programming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44436" y="3316779"/>
            <a:ext cx="753964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Distance Education students may choose to attend however the program is responsible for providing the opportunity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94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8000" dirty="0">
                <a:solidFill>
                  <a:srgbClr val="002060"/>
                </a:solidFill>
              </a:rPr>
              <a:t>Tutoring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3" y="2288789"/>
            <a:ext cx="11837324" cy="3995634"/>
          </a:xfrm>
        </p:spPr>
        <p:txBody>
          <a:bodyPr anchor="t">
            <a:noAutofit/>
          </a:bodyPr>
          <a:lstStyle/>
          <a:p>
            <a:pPr lvl="0"/>
            <a:r>
              <a:rPr lang="en-US" sz="2800" b="1" dirty="0"/>
              <a:t>Each student may attend up to 3 hours of in-person tutoring for </a:t>
            </a:r>
            <a:r>
              <a:rPr lang="en-US" sz="2800" b="1" dirty="0" smtClean="0"/>
              <a:t>assistance</a:t>
            </a:r>
          </a:p>
          <a:p>
            <a:pPr lvl="0"/>
            <a:endParaRPr lang="en-US" sz="1000" b="1" dirty="0"/>
          </a:p>
          <a:p>
            <a:pPr lvl="0"/>
            <a:r>
              <a:rPr lang="en-US" sz="2800" b="1" dirty="0" smtClean="0"/>
              <a:t>Maximum 12 contact hours per month</a:t>
            </a:r>
          </a:p>
          <a:p>
            <a:pPr lvl="0"/>
            <a:endParaRPr lang="en-US" sz="1000" b="1" dirty="0"/>
          </a:p>
          <a:p>
            <a:pPr lvl="0"/>
            <a:r>
              <a:rPr lang="en-US" sz="2800" b="1" dirty="0"/>
              <a:t>Tutoring classes are managed as any other traditional class in </a:t>
            </a:r>
            <a:r>
              <a:rPr lang="en-US" sz="2800" b="1" dirty="0" smtClean="0"/>
              <a:t>ASISTS</a:t>
            </a:r>
          </a:p>
          <a:p>
            <a:pPr lvl="0"/>
            <a:endParaRPr lang="en-US" sz="1000" b="1" dirty="0"/>
          </a:p>
          <a:p>
            <a:pPr lvl="0"/>
            <a:r>
              <a:rPr lang="en-US" sz="2800" b="1" dirty="0"/>
              <a:t>Each EPE Distance Education teacher must have a tutoring class assignment in </a:t>
            </a:r>
            <a:r>
              <a:rPr lang="en-US" sz="2800" b="1" dirty="0" smtClean="0"/>
              <a:t>ASISTS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2753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8000" dirty="0">
                <a:solidFill>
                  <a:srgbClr val="002060"/>
                </a:solidFill>
              </a:rPr>
              <a:t>Tutoring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3" y="2513232"/>
            <a:ext cx="11720945" cy="4078761"/>
          </a:xfrm>
        </p:spPr>
        <p:txBody>
          <a:bodyPr anchor="t">
            <a:noAutofit/>
          </a:bodyPr>
          <a:lstStyle/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OR</a:t>
            </a:r>
            <a:r>
              <a:rPr lang="en-US" sz="2800" b="1" dirty="0" smtClean="0"/>
              <a:t> a student </a:t>
            </a:r>
            <a:r>
              <a:rPr lang="en-US" sz="2800" b="1" dirty="0"/>
              <a:t>may attend other traditional classes up to the same 3 hours of in-person </a:t>
            </a:r>
            <a:r>
              <a:rPr lang="en-US" sz="2800" b="1" dirty="0" smtClean="0"/>
              <a:t>assistance</a:t>
            </a:r>
          </a:p>
          <a:p>
            <a:pPr lvl="0"/>
            <a:endParaRPr lang="en-US" sz="1000" b="1" dirty="0"/>
          </a:p>
          <a:p>
            <a:pPr lvl="0"/>
            <a:r>
              <a:rPr lang="en-US" sz="2800" b="1" dirty="0"/>
              <a:t>Tutoring does not imply one-on-one instruction, the class may be a group setting or individual, program </a:t>
            </a:r>
            <a:r>
              <a:rPr lang="en-US" sz="2800" b="1" dirty="0" smtClean="0"/>
              <a:t>decides</a:t>
            </a:r>
          </a:p>
          <a:p>
            <a:pPr lvl="0"/>
            <a:endParaRPr lang="en-US" sz="1000" b="1" dirty="0"/>
          </a:p>
          <a:p>
            <a:pPr lvl="0"/>
            <a:r>
              <a:rPr lang="en-US" sz="2800" b="1" dirty="0"/>
              <a:t>Attendance in EPE Distance Education is recorded in real time and entered into </a:t>
            </a:r>
            <a:r>
              <a:rPr lang="en-US" sz="2800" b="1" dirty="0" smtClean="0"/>
              <a:t>ASISTS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3175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63" y="347436"/>
            <a:ext cx="10571998" cy="970450"/>
          </a:xfrm>
        </p:spPr>
        <p:txBody>
          <a:bodyPr/>
          <a:lstStyle/>
          <a:p>
            <a:r>
              <a:rPr lang="en-US" sz="6600" dirty="0">
                <a:solidFill>
                  <a:srgbClr val="002060"/>
                </a:solidFill>
              </a:rPr>
              <a:t>Staff </a:t>
            </a:r>
            <a:r>
              <a:rPr lang="en-US" sz="6600" dirty="0" smtClean="0">
                <a:solidFill>
                  <a:srgbClr val="002060"/>
                </a:solidFill>
              </a:rPr>
              <a:t>requirements: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382" y="2222287"/>
            <a:ext cx="4563687" cy="36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4000" b="1" dirty="0" smtClean="0"/>
          </a:p>
          <a:p>
            <a:pPr marL="0" lvl="0" indent="0">
              <a:buNone/>
            </a:pPr>
            <a:r>
              <a:rPr lang="en-US" sz="4000" b="1" dirty="0"/>
              <a:t>Teachers must be Adult Education or K-12 certified through NYSED</a:t>
            </a:r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068" y="1903614"/>
            <a:ext cx="7378931" cy="495438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</a:rPr>
              <a:t>Must also be EPE Distance Education certified (this training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en-US" sz="2800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EPE Distance Education certification is good for a 3 year </a:t>
            </a:r>
            <a:r>
              <a:rPr lang="en-US" sz="2400" dirty="0" smtClean="0">
                <a:solidFill>
                  <a:srgbClr val="002060"/>
                </a:solidFill>
              </a:rPr>
              <a:t>period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Every staff member in an EPE </a:t>
            </a:r>
            <a:r>
              <a:rPr lang="en-US" sz="2400" dirty="0" smtClean="0">
                <a:solidFill>
                  <a:srgbClr val="002060"/>
                </a:solidFill>
              </a:rPr>
              <a:t>funded program </a:t>
            </a:r>
            <a:r>
              <a:rPr lang="en-US" sz="2400" dirty="0">
                <a:solidFill>
                  <a:srgbClr val="002060"/>
                </a:solidFill>
              </a:rPr>
              <a:t>must have a total of  </a:t>
            </a:r>
            <a:r>
              <a:rPr lang="en-US" sz="2400" b="1" dirty="0">
                <a:solidFill>
                  <a:srgbClr val="002060"/>
                </a:solidFill>
              </a:rPr>
              <a:t>fourteen (14)</a:t>
            </a:r>
            <a:r>
              <a:rPr lang="en-US" sz="2400" dirty="0">
                <a:solidFill>
                  <a:srgbClr val="002060"/>
                </a:solidFill>
              </a:rPr>
              <a:t> hours of professional development per fiscal year from </a:t>
            </a:r>
            <a:r>
              <a:rPr lang="en-US" sz="2400" dirty="0" smtClean="0">
                <a:solidFill>
                  <a:srgbClr val="002060"/>
                </a:solidFill>
              </a:rPr>
              <a:t>their </a:t>
            </a:r>
            <a:r>
              <a:rPr lang="en-US" sz="2400" dirty="0">
                <a:solidFill>
                  <a:srgbClr val="002060"/>
                </a:solidFill>
              </a:rPr>
              <a:t>RAEN </a:t>
            </a:r>
            <a:r>
              <a:rPr lang="en-US" sz="2400" dirty="0" smtClean="0">
                <a:solidFill>
                  <a:srgbClr val="002060"/>
                </a:solidFill>
              </a:rPr>
              <a:t>center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3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642813"/>
            <a:ext cx="10572000" cy="2971051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Keeping Your EPE Distance Education Program NRS Compliant &amp; Accountable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947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Reminder: </a:t>
            </a: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part of EPE Distance Education falls under Fast Track funding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9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 smtClean="0">
                <a:solidFill>
                  <a:srgbClr val="002060"/>
                </a:solidFill>
              </a:rPr>
              <a:t>Accountability Reminders: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3" y="2513232"/>
            <a:ext cx="11720945" cy="4078761"/>
          </a:xfrm>
        </p:spPr>
        <p:txBody>
          <a:bodyPr anchor="t">
            <a:noAutofit/>
          </a:bodyPr>
          <a:lstStyle/>
          <a:p>
            <a:pPr lvl="0"/>
            <a:r>
              <a:rPr lang="en-US" sz="2800" b="1" dirty="0"/>
              <a:t>Pre-test must be completed </a:t>
            </a:r>
            <a:r>
              <a:rPr lang="en-US" sz="2800" b="1" u="sng" dirty="0">
                <a:solidFill>
                  <a:srgbClr val="FFFF00"/>
                </a:solidFill>
              </a:rPr>
              <a:t>before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the first packet is </a:t>
            </a:r>
            <a:r>
              <a:rPr lang="en-US" sz="2800" b="1" dirty="0" smtClean="0"/>
              <a:t>provided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Students must be pre-screened for distance education compatibility and </a:t>
            </a:r>
            <a:r>
              <a:rPr lang="en-US" sz="2800" b="1" dirty="0" smtClean="0"/>
              <a:t>capacity</a:t>
            </a:r>
          </a:p>
          <a:p>
            <a:pPr lvl="0"/>
            <a:endParaRPr lang="en-US" sz="2800" b="1" dirty="0" smtClean="0"/>
          </a:p>
          <a:p>
            <a:pPr lvl="0"/>
            <a:r>
              <a:rPr lang="en-US" sz="2800" b="1" dirty="0" smtClean="0"/>
              <a:t>The AEPP EPE Distance Education Screening </a:t>
            </a:r>
            <a:r>
              <a:rPr lang="en-US" sz="2800" b="1" dirty="0"/>
              <a:t>T</a:t>
            </a:r>
            <a:r>
              <a:rPr lang="en-US" sz="2800" b="1" dirty="0" smtClean="0"/>
              <a:t>ool must be signed by the student and submitted to the student folder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706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 smtClean="0">
                <a:solidFill>
                  <a:srgbClr val="002060"/>
                </a:solidFill>
              </a:rPr>
              <a:t>Accountability Reminders: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3" y="2513232"/>
            <a:ext cx="11720945" cy="4078761"/>
          </a:xfrm>
        </p:spPr>
        <p:txBody>
          <a:bodyPr anchor="t">
            <a:noAutofit/>
          </a:bodyPr>
          <a:lstStyle/>
          <a:p>
            <a:pPr lvl="0"/>
            <a:r>
              <a:rPr lang="en-US" sz="3200" b="1" dirty="0" smtClean="0"/>
              <a:t>Students </a:t>
            </a:r>
            <a:r>
              <a:rPr lang="en-US" sz="3200" b="1" u="sng" dirty="0"/>
              <a:t>cannot</a:t>
            </a:r>
            <a:r>
              <a:rPr lang="en-US" sz="3200" b="1" dirty="0"/>
              <a:t> be co-enrolled in a traditional class and a distance education class concurrently (at the same time</a:t>
            </a:r>
            <a:r>
              <a:rPr lang="en-US" sz="3200" b="1" dirty="0" smtClean="0"/>
              <a:t>)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/>
              <a:t>Students may only be enrolled in one distance education class and one traditional tutoring class concurrently (at the same time)</a:t>
            </a:r>
          </a:p>
        </p:txBody>
      </p:sp>
    </p:spTree>
    <p:extLst>
      <p:ext uri="{BB962C8B-B14F-4D97-AF65-F5344CB8AC3E}">
        <p14:creationId xmlns:p14="http://schemas.microsoft.com/office/powerpoint/2010/main" val="6726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GRASP &amp; SMART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22287"/>
            <a:ext cx="11820698" cy="4444520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Materials are at the discretion of the program and distance education teacher, must be of NRS Level appropriateness 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Online resources and lessons may be provided to students however we encourage that none will have a cost to the students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Instructional software may be used as assignments should the adult literacy program have availability</a:t>
            </a:r>
          </a:p>
          <a:p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149422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dirty="0" smtClean="0">
                <a:solidFill>
                  <a:srgbClr val="002060"/>
                </a:solidFill>
              </a:rPr>
              <a:t>Accountability Reminders: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6" y="2305414"/>
            <a:ext cx="11720945" cy="4078761"/>
          </a:xfrm>
        </p:spPr>
        <p:txBody>
          <a:bodyPr anchor="t">
            <a:noAutofit/>
          </a:bodyPr>
          <a:lstStyle/>
          <a:p>
            <a:pPr lvl="0"/>
            <a:r>
              <a:rPr lang="en-US" sz="2800" b="1" dirty="0"/>
              <a:t>Attendance is only recorded when a </a:t>
            </a:r>
            <a:r>
              <a:rPr lang="en-US" sz="2800" b="1" dirty="0" smtClean="0"/>
              <a:t>two-week packet </a:t>
            </a:r>
            <a:r>
              <a:rPr lang="en-US" sz="2800" b="1" dirty="0"/>
              <a:t>is </a:t>
            </a:r>
            <a:r>
              <a:rPr lang="en-US" sz="2800" b="1" dirty="0" smtClean="0"/>
              <a:t>completed and returned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Minimum time frame is a two week period, no </a:t>
            </a:r>
            <a:r>
              <a:rPr lang="en-US" sz="2800" b="1" dirty="0" smtClean="0"/>
              <a:t>sooner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Two packets may be returned and recorded in any given month</a:t>
            </a:r>
          </a:p>
          <a:p>
            <a:pPr lvl="1"/>
            <a:r>
              <a:rPr lang="en-US" sz="2600" b="1" dirty="0"/>
              <a:t>Maximum 2 per </a:t>
            </a:r>
            <a:r>
              <a:rPr lang="en-US" sz="2600" b="1" dirty="0" smtClean="0"/>
              <a:t>month, no exceptions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503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642813"/>
            <a:ext cx="10572000" cy="2971051"/>
          </a:xfrm>
        </p:spPr>
        <p:txBody>
          <a:bodyPr anchor="ctr"/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Collecting and 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Recording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ttendance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in ASISTS</a:t>
            </a:r>
          </a:p>
        </p:txBody>
      </p:sp>
    </p:spTree>
    <p:extLst>
      <p:ext uri="{BB962C8B-B14F-4D97-AF65-F5344CB8AC3E}">
        <p14:creationId xmlns:p14="http://schemas.microsoft.com/office/powerpoint/2010/main" val="3489364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7089756" cy="541496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182880"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1 packet </a:t>
            </a:r>
            <a:r>
              <a:rPr lang="en-US" sz="2800" b="1" u="sng" dirty="0">
                <a:solidFill>
                  <a:srgbClr val="002060"/>
                </a:solidFill>
              </a:rPr>
              <a:t>returned</a:t>
            </a:r>
            <a:r>
              <a:rPr lang="en-US" sz="2800" b="1" dirty="0">
                <a:solidFill>
                  <a:srgbClr val="002060"/>
                </a:solidFill>
              </a:rPr>
              <a:t> = 12 contact hours (6 hours each week)</a:t>
            </a:r>
          </a:p>
          <a:p>
            <a:pPr marL="182880" lvl="2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sz="2800" b="1" dirty="0" smtClean="0">
                <a:solidFill>
                  <a:srgbClr val="C00000"/>
                </a:solidFill>
              </a:rPr>
              <a:t>Enter </a:t>
            </a:r>
            <a:r>
              <a:rPr lang="en-US" sz="2800" b="1" dirty="0">
                <a:solidFill>
                  <a:srgbClr val="C00000"/>
                </a:solidFill>
              </a:rPr>
              <a:t>a “2” into </a:t>
            </a:r>
            <a:r>
              <a:rPr lang="en-US" sz="2800" b="1" dirty="0" smtClean="0">
                <a:solidFill>
                  <a:srgbClr val="C00000"/>
                </a:solidFill>
              </a:rPr>
              <a:t>ASISTS</a:t>
            </a:r>
          </a:p>
          <a:p>
            <a:pPr marL="182880" lvl="2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182880"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2 packets </a:t>
            </a:r>
            <a:r>
              <a:rPr lang="en-US" sz="2800" b="1" u="sng" dirty="0">
                <a:solidFill>
                  <a:srgbClr val="002060"/>
                </a:solidFill>
              </a:rPr>
              <a:t>returned</a:t>
            </a:r>
            <a:r>
              <a:rPr lang="en-US" sz="2800" b="1" dirty="0">
                <a:solidFill>
                  <a:srgbClr val="002060"/>
                </a:solidFill>
              </a:rPr>
              <a:t> = 24 contact hours</a:t>
            </a:r>
          </a:p>
          <a:p>
            <a:pPr marL="182880" lvl="2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sz="2800" b="1" dirty="0" smtClean="0">
                <a:solidFill>
                  <a:srgbClr val="C00000"/>
                </a:solidFill>
              </a:rPr>
              <a:t>Enter </a:t>
            </a:r>
            <a:r>
              <a:rPr lang="en-US" sz="2800" b="1" dirty="0">
                <a:solidFill>
                  <a:srgbClr val="C00000"/>
                </a:solidFill>
              </a:rPr>
              <a:t>a “4” into </a:t>
            </a:r>
            <a:r>
              <a:rPr lang="en-US" sz="2800" b="1" dirty="0" smtClean="0">
                <a:solidFill>
                  <a:srgbClr val="C00000"/>
                </a:solidFill>
              </a:rPr>
              <a:t>ASISTS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182880" lvl="2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2060"/>
              </a:solidFill>
            </a:endParaRPr>
          </a:p>
          <a:p>
            <a:pPr marL="182880"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The software will multiply </a:t>
            </a:r>
            <a:r>
              <a:rPr lang="en-US" sz="2800" b="1" dirty="0" smtClean="0">
                <a:solidFill>
                  <a:srgbClr val="002060"/>
                </a:solidFill>
              </a:rPr>
              <a:t>the “2” or the “4” by </a:t>
            </a:r>
            <a:r>
              <a:rPr lang="en-US" sz="2800" b="1" dirty="0">
                <a:solidFill>
                  <a:srgbClr val="002060"/>
                </a:solidFill>
              </a:rPr>
              <a:t>6 to credit the program the appropriate amount of contact </a:t>
            </a:r>
            <a:r>
              <a:rPr lang="en-US" sz="2800" b="1" dirty="0" smtClean="0">
                <a:solidFill>
                  <a:srgbClr val="002060"/>
                </a:solidFill>
              </a:rPr>
              <a:t>hours  </a:t>
            </a:r>
            <a:endParaRPr lang="en-US" sz="2800" b="1" dirty="0">
              <a:solidFill>
                <a:srgbClr val="002060"/>
              </a:solidFill>
            </a:endParaRPr>
          </a:p>
          <a:p>
            <a:pPr marL="18288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Attendance is recorded on a monthly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507568"/>
            <a:ext cx="3133897" cy="14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57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7089756" cy="541496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35433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Maximum </a:t>
            </a:r>
            <a:r>
              <a:rPr lang="en-US" sz="3200" b="1" dirty="0">
                <a:solidFill>
                  <a:srgbClr val="002060"/>
                </a:solidFill>
              </a:rPr>
              <a:t>per month is 2 packets, no </a:t>
            </a:r>
            <a:r>
              <a:rPr lang="en-US" sz="3200" b="1" dirty="0" smtClean="0">
                <a:solidFill>
                  <a:srgbClr val="002060"/>
                </a:solidFill>
              </a:rPr>
              <a:t>exceptions</a:t>
            </a:r>
          </a:p>
          <a:p>
            <a:pPr marL="354330" lvl="1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2060"/>
              </a:solidFill>
            </a:endParaRPr>
          </a:p>
          <a:p>
            <a:pPr marL="35433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Program </a:t>
            </a:r>
            <a:r>
              <a:rPr lang="en-US" sz="3200" b="1" dirty="0">
                <a:solidFill>
                  <a:srgbClr val="002060"/>
                </a:solidFill>
              </a:rPr>
              <a:t>does not get credited any amount of contact </a:t>
            </a:r>
            <a:r>
              <a:rPr lang="en-US" sz="3200" b="1" dirty="0" smtClean="0">
                <a:solidFill>
                  <a:srgbClr val="002060"/>
                </a:solidFill>
              </a:rPr>
              <a:t>hours for reimbursement </a:t>
            </a:r>
            <a:r>
              <a:rPr lang="en-US" sz="3200" b="1" dirty="0">
                <a:solidFill>
                  <a:srgbClr val="002060"/>
                </a:solidFill>
              </a:rPr>
              <a:t>unless a packet is </a:t>
            </a:r>
            <a:r>
              <a:rPr lang="en-US" sz="3200" b="1" dirty="0" smtClean="0">
                <a:solidFill>
                  <a:srgbClr val="002060"/>
                </a:solidFill>
              </a:rPr>
              <a:t>completed and returned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Attendance is recorded on a monthly 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507568"/>
            <a:ext cx="3133897" cy="14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9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7089756" cy="541496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marL="0" lvl="1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35433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Past accommodation of using “9999” code has been eliminated</a:t>
            </a:r>
          </a:p>
          <a:p>
            <a:pPr marL="35433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DO NOT RECORD 9999</a:t>
            </a:r>
            <a:endParaRPr lang="en-US" sz="3200" b="1" dirty="0">
              <a:solidFill>
                <a:srgbClr val="FF0000"/>
              </a:solidFill>
            </a:endParaRPr>
          </a:p>
          <a:p>
            <a:pPr marL="35433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Programs must screen students adequately to assure the likelihood of students returning packet assignments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507568"/>
            <a:ext cx="3133897" cy="14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2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187" y="1033511"/>
            <a:ext cx="10572000" cy="2971051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Creating EPE Distance Education Classes in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ASISTS</a:t>
            </a:r>
          </a:p>
        </p:txBody>
      </p:sp>
    </p:spTree>
    <p:extLst>
      <p:ext uri="{BB962C8B-B14F-4D97-AF65-F5344CB8AC3E}">
        <p14:creationId xmlns:p14="http://schemas.microsoft.com/office/powerpoint/2010/main" val="2959429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Every GRASP Distance Education teacher must have his/her own class code in ASISTS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4" y="1647391"/>
            <a:ext cx="7056120" cy="45954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81745" y="1713892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790483">
            <a:off x="5589856" y="2824965"/>
            <a:ext cx="2629553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5527" y="1454727"/>
            <a:ext cx="36991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GRASP classes must be categorized as HSE Instruction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76863" y="4751648"/>
            <a:ext cx="3261050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1782" y="4231178"/>
            <a:ext cx="323365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Format must be Distance Learning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96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For every Distance Education class code in ASISTS the Special Program must be identified: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4" y="2018482"/>
            <a:ext cx="5941060" cy="1193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02789" y="1850294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30" y="3447501"/>
            <a:ext cx="5765165" cy="3188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254106" y="5877098"/>
            <a:ext cx="3499658" cy="473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3654663">
            <a:off x="1427986" y="4128839"/>
            <a:ext cx="4597061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5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834" y="647485"/>
            <a:ext cx="624285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</a:rPr>
              <a:t>very EPE Distance Education class must be funded as EPE  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These classes CANNOT be combined with WIOA or EPE Fast Track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50" y="3904632"/>
            <a:ext cx="7614459" cy="208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100646" y="4302549"/>
            <a:ext cx="1371601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0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Every SMART Distance Education teacher must have his/her own class code in ASISTS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8" y="1867077"/>
            <a:ext cx="5886450" cy="37433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9992226">
            <a:off x="4980411" y="2582075"/>
            <a:ext cx="3253954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5527" y="1454727"/>
            <a:ext cx="36991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SMART classes must be categorized as </a:t>
            </a:r>
            <a:r>
              <a:rPr lang="en-US" sz="2800" b="1" dirty="0">
                <a:solidFill>
                  <a:srgbClr val="002060"/>
                </a:solidFill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</a:rPr>
              <a:t>E Instruction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76863" y="4368117"/>
            <a:ext cx="3261050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71906" y="3738739"/>
            <a:ext cx="323365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Format must be Distance Learning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60085" y="1806516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GRASP &amp; SMART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22287"/>
            <a:ext cx="11820698" cy="4444520"/>
          </a:xfrm>
        </p:spPr>
        <p:txBody>
          <a:bodyPr anchor="t">
            <a:noAutofit/>
          </a:bodyPr>
          <a:lstStyle/>
          <a:p>
            <a:r>
              <a:rPr lang="en-US" sz="1100" b="1" dirty="0" smtClean="0"/>
              <a:t> </a:t>
            </a:r>
          </a:p>
          <a:p>
            <a:r>
              <a:rPr lang="en-US" sz="2800" b="1" dirty="0" smtClean="0"/>
              <a:t>All 5 Subtest areas of the HSE exam should be included in the materials provided to students for independent learning:</a:t>
            </a:r>
          </a:p>
          <a:p>
            <a:pPr lvl="2"/>
            <a:r>
              <a:rPr lang="en-US" sz="2400" b="1" dirty="0" smtClean="0"/>
              <a:t>Reading (English Language Arts)</a:t>
            </a:r>
          </a:p>
          <a:p>
            <a:pPr lvl="2"/>
            <a:r>
              <a:rPr lang="en-US" sz="2400" b="1" dirty="0" smtClean="0"/>
              <a:t>Writing </a:t>
            </a:r>
          </a:p>
          <a:p>
            <a:pPr lvl="2"/>
            <a:r>
              <a:rPr lang="en-US" sz="2400" b="1" dirty="0" smtClean="0"/>
              <a:t>Social Studies </a:t>
            </a:r>
          </a:p>
          <a:p>
            <a:pPr lvl="2"/>
            <a:r>
              <a:rPr lang="en-US" sz="2400" b="1" dirty="0" smtClean="0"/>
              <a:t>Math</a:t>
            </a:r>
          </a:p>
          <a:p>
            <a:pPr lvl="2"/>
            <a:r>
              <a:rPr lang="en-US" sz="2400" b="1" dirty="0" smtClean="0"/>
              <a:t>Science </a:t>
            </a:r>
          </a:p>
        </p:txBody>
      </p:sp>
    </p:spTree>
    <p:extLst>
      <p:ext uri="{BB962C8B-B14F-4D97-AF65-F5344CB8AC3E}">
        <p14:creationId xmlns:p14="http://schemas.microsoft.com/office/powerpoint/2010/main" val="1873097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For every Distance Education class code in ASISTS the Special Program must be identified: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30" y="3447501"/>
            <a:ext cx="5765165" cy="3188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404070" y="5041668"/>
            <a:ext cx="3499658" cy="473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2856274">
            <a:off x="1541448" y="3909445"/>
            <a:ext cx="4109145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4" y="2018482"/>
            <a:ext cx="5941060" cy="1193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02789" y="1850294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6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834" y="647485"/>
            <a:ext cx="624285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</a:rPr>
              <a:t>very EPE Distance Education class must be funded as EPE  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These classes CANNOT be combined with WIOA or EPE Fast Track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50" y="3904632"/>
            <a:ext cx="7614459" cy="208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100646" y="4302549"/>
            <a:ext cx="1371601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8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Every ESL Distance Education teacher must have his/her own class code in ASISTS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5" y="1867076"/>
            <a:ext cx="5648325" cy="38004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7205" y="1764839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992226">
            <a:off x="4980411" y="2582075"/>
            <a:ext cx="3253954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5527" y="1454727"/>
            <a:ext cx="36991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ESL DE classes must be categorized as ES Instruction Type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76863" y="4368117"/>
            <a:ext cx="3261050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71906" y="3738739"/>
            <a:ext cx="323365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Format must be Distance Learning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23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9" y="346141"/>
            <a:ext cx="62428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For every Distance Education class code in ASISTS the Special Program must be identified: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2856274">
            <a:off x="1541448" y="3909445"/>
            <a:ext cx="4109145" cy="344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4" y="2018482"/>
            <a:ext cx="5941060" cy="1193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302789" y="1850294"/>
            <a:ext cx="3499658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51" y="3299892"/>
            <a:ext cx="5696585" cy="32175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390751" y="5119772"/>
            <a:ext cx="3499658" cy="473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1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834" y="647485"/>
            <a:ext cx="624285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</a:rPr>
              <a:t>very EPE Distance Education class must be funded as EPE  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These classes CANNOT be combined with WIOA or EPE Fast Track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50" y="3904632"/>
            <a:ext cx="7614459" cy="2085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100646" y="4302549"/>
            <a:ext cx="1371601" cy="7647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0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64" y="364061"/>
            <a:ext cx="10571998" cy="97045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Setting Up Tutoring Classes: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4" y="2660073"/>
            <a:ext cx="5508006" cy="35859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29047" y="2751513"/>
            <a:ext cx="2335877" cy="61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2065" y="4774276"/>
            <a:ext cx="2335877" cy="61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91" y="2676699"/>
            <a:ext cx="5934075" cy="36195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525789" y="2751513"/>
            <a:ext cx="2335877" cy="61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25788" y="4854633"/>
            <a:ext cx="2335877" cy="7342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9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64" y="364061"/>
            <a:ext cx="10571998" cy="97045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Setting Up Tutoring Classes: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84" y="2365057"/>
            <a:ext cx="5553075" cy="35909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05992" y="2365057"/>
            <a:ext cx="2335877" cy="61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12424" y="4533206"/>
            <a:ext cx="2335877" cy="615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2060"/>
                </a:solidFill>
              </a:rPr>
              <a:t>Sample Attendance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014" y="2665326"/>
            <a:ext cx="8404167" cy="576262"/>
          </a:xfrm>
        </p:spPr>
        <p:txBody>
          <a:bodyPr/>
          <a:lstStyle/>
          <a:p>
            <a:r>
              <a:rPr lang="en-US" sz="3200" b="1" dirty="0" smtClean="0"/>
              <a:t>SMART or GRASP or ESL Distance Education Attendance</a:t>
            </a:r>
            <a:endParaRPr lang="en-US" sz="32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9" y="3379210"/>
            <a:ext cx="11574319" cy="28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780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2060"/>
                </a:solidFill>
              </a:rPr>
              <a:t>Sample Attendance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014" y="2665326"/>
            <a:ext cx="8404167" cy="576262"/>
          </a:xfrm>
        </p:spPr>
        <p:txBody>
          <a:bodyPr/>
          <a:lstStyle/>
          <a:p>
            <a:r>
              <a:rPr lang="en-US" sz="3200" b="1" dirty="0" smtClean="0"/>
              <a:t>SMART or GRASP or ESL Traditional Tutoring  Attendance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470188"/>
            <a:ext cx="10507287" cy="80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4272742"/>
            <a:ext cx="10507287" cy="190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999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56" y="2555009"/>
            <a:ext cx="4546203" cy="3636963"/>
          </a:xfrm>
        </p:spPr>
      </p:pic>
    </p:spTree>
    <p:extLst>
      <p:ext uri="{BB962C8B-B14F-4D97-AF65-F5344CB8AC3E}">
        <p14:creationId xmlns:p14="http://schemas.microsoft.com/office/powerpoint/2010/main" val="13010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3" y="522003"/>
            <a:ext cx="11974975" cy="970450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New Policy on entrance criteria: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80" y="2496607"/>
            <a:ext cx="5185873" cy="3638763"/>
          </a:xfrm>
        </p:spPr>
        <p:txBody>
          <a:bodyPr anchor="t"/>
          <a:lstStyle/>
          <a:p>
            <a:pPr marL="0" lvl="0" indent="0">
              <a:buNone/>
            </a:pPr>
            <a:r>
              <a:rPr lang="en-US" sz="5400" b="1" dirty="0" smtClean="0"/>
              <a:t>ESL Distance Education</a:t>
            </a:r>
            <a:endParaRPr lang="en-US" sz="5400" dirty="0"/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sz="4000" dirty="0" smtClean="0"/>
              <a:t>For ESL Students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2902" y="2222287"/>
            <a:ext cx="6483927" cy="423670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NRS </a:t>
            </a:r>
            <a:r>
              <a:rPr lang="en-US" sz="2400" b="1" dirty="0">
                <a:solidFill>
                  <a:srgbClr val="002060"/>
                </a:solidFill>
              </a:rPr>
              <a:t>Levels 3, 4, 5, and 6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12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Teacher </a:t>
            </a:r>
            <a:r>
              <a:rPr lang="en-US" sz="2400" b="1" dirty="0">
                <a:solidFill>
                  <a:srgbClr val="002060"/>
                </a:solidFill>
              </a:rPr>
              <a:t>designs two week packets so students can learn independently at home</a:t>
            </a:r>
          </a:p>
          <a:p>
            <a:endParaRPr lang="en-US" sz="12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May </a:t>
            </a:r>
            <a:r>
              <a:rPr lang="en-US" sz="2400" b="1" dirty="0">
                <a:solidFill>
                  <a:srgbClr val="002060"/>
                </a:solidFill>
              </a:rPr>
              <a:t>or may not include online materials</a:t>
            </a: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Curricula </a:t>
            </a:r>
            <a:r>
              <a:rPr lang="en-US" sz="2400" b="1" dirty="0">
                <a:solidFill>
                  <a:srgbClr val="002060"/>
                </a:solidFill>
              </a:rPr>
              <a:t>and appropriate materials are determined by the </a:t>
            </a:r>
            <a:r>
              <a:rPr lang="en-US" sz="2400" b="1" dirty="0" smtClean="0">
                <a:solidFill>
                  <a:srgbClr val="002060"/>
                </a:solidFill>
              </a:rPr>
              <a:t>program/teacher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ESL Distance Education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22287"/>
            <a:ext cx="11820698" cy="4444520"/>
          </a:xfrm>
        </p:spPr>
        <p:txBody>
          <a:bodyPr anchor="t">
            <a:noAutofit/>
          </a:bodyPr>
          <a:lstStyle/>
          <a:p>
            <a:r>
              <a:rPr lang="en-US" sz="2400" b="1" dirty="0" smtClean="0"/>
              <a:t>Materials are at the discretion of the program and distance education teacher</a:t>
            </a:r>
          </a:p>
          <a:p>
            <a:endParaRPr lang="en-US" sz="1600" b="1" dirty="0"/>
          </a:p>
          <a:p>
            <a:r>
              <a:rPr lang="en-US" sz="2400" b="1" dirty="0" smtClean="0"/>
              <a:t>Must be of NRS Level appropriateness 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Online resources and lessons may be provided to students however we encourage that none will have a cost to the students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Instructional software may be used as assignments should the adult literacy program have availability and they are geared toward ESL learners </a:t>
            </a:r>
          </a:p>
          <a:p>
            <a:pPr marL="0" indent="0">
              <a:buNone/>
            </a:pPr>
            <a:endParaRPr lang="en-US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9137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13" y="272621"/>
            <a:ext cx="11210204" cy="97045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In all 3 EPE Distance Education Programs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istance </a:t>
            </a:r>
            <a:r>
              <a:rPr lang="en-US" sz="2400" b="1" dirty="0"/>
              <a:t>E</a:t>
            </a:r>
            <a:r>
              <a:rPr lang="en-US" sz="2400" b="1" dirty="0" smtClean="0"/>
              <a:t>ducation </a:t>
            </a:r>
            <a:r>
              <a:rPr lang="en-US" sz="2400" b="1" dirty="0"/>
              <a:t>is provided through a </a:t>
            </a:r>
            <a:r>
              <a:rPr lang="en-US" sz="2400" b="1" dirty="0" smtClean="0"/>
              <a:t>two week packet program</a:t>
            </a:r>
          </a:p>
          <a:p>
            <a:endParaRPr lang="en-US" sz="2400" b="1" dirty="0" smtClean="0"/>
          </a:p>
          <a:p>
            <a:r>
              <a:rPr lang="en-US" sz="2400" b="1" dirty="0"/>
              <a:t>Teacher/program determines the curricula being used</a:t>
            </a:r>
          </a:p>
          <a:p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774600" cy="3638764"/>
          </a:xfrm>
        </p:spPr>
        <p:txBody>
          <a:bodyPr anchor="t">
            <a:noAutofit/>
          </a:bodyPr>
          <a:lstStyle/>
          <a:p>
            <a:pPr lvl="0"/>
            <a:r>
              <a:rPr lang="en-US" sz="2400" b="1" dirty="0"/>
              <a:t>Students get a packet </a:t>
            </a:r>
            <a:r>
              <a:rPr lang="en-US" sz="2400" b="1" dirty="0" smtClean="0"/>
              <a:t>with </a:t>
            </a:r>
            <a:r>
              <a:rPr lang="en-US" sz="2400" b="1" dirty="0"/>
              <a:t>two weeks’ worth of academic work, they take it home, work on it when they can... </a:t>
            </a:r>
            <a:r>
              <a:rPr lang="en-US" sz="2400" b="1" dirty="0" smtClean="0"/>
              <a:t>and </a:t>
            </a:r>
            <a:r>
              <a:rPr lang="en-US" sz="2400" b="1" dirty="0"/>
              <a:t>return the packet when they are </a:t>
            </a:r>
            <a:r>
              <a:rPr lang="en-US" sz="2400" b="1" dirty="0" smtClean="0"/>
              <a:t>finished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When they finish a packet and return it for correcting, there is another packet waiting for them to take home for the </a:t>
            </a:r>
            <a:r>
              <a:rPr lang="en-US" sz="2400" b="1" i="1" dirty="0"/>
              <a:t>next</a:t>
            </a:r>
            <a:r>
              <a:rPr lang="en-US" sz="2400" b="1" dirty="0"/>
              <a:t> two </a:t>
            </a:r>
            <a:r>
              <a:rPr lang="en-US" sz="2400" b="1" dirty="0" smtClean="0"/>
              <a:t>weeks 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1280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1132</TotalTime>
  <Words>2019</Words>
  <Application>Microsoft Office PowerPoint</Application>
  <PresentationFormat>Widescreen</PresentationFormat>
  <Paragraphs>312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Century Gothic</vt:lpstr>
      <vt:lpstr>Wingdings</vt:lpstr>
      <vt:lpstr>Wingdings 2</vt:lpstr>
      <vt:lpstr>Quotable</vt:lpstr>
      <vt:lpstr>EPE Distance Education Training</vt:lpstr>
      <vt:lpstr>Let’s begin by reviewing NYS EPE policy for Distance Education Programming </vt:lpstr>
      <vt:lpstr>New Policy on entrance criteria: </vt:lpstr>
      <vt:lpstr>New Policy on entrance criteria: </vt:lpstr>
      <vt:lpstr>GRASP &amp; SMART</vt:lpstr>
      <vt:lpstr>GRASP &amp; SMART</vt:lpstr>
      <vt:lpstr>New Policy on entrance criteria: </vt:lpstr>
      <vt:lpstr>ESL Distance Education</vt:lpstr>
      <vt:lpstr>In all 3 EPE Distance Education Programs</vt:lpstr>
      <vt:lpstr> Student Eligibility:   </vt:lpstr>
      <vt:lpstr> Student Eligibility:   </vt:lpstr>
      <vt:lpstr>Student Eligibility:</vt:lpstr>
      <vt:lpstr>Intake, Orientation, and Assessment</vt:lpstr>
      <vt:lpstr>Intake</vt:lpstr>
      <vt:lpstr>Intake</vt:lpstr>
      <vt:lpstr>Intake</vt:lpstr>
      <vt:lpstr>Intake</vt:lpstr>
      <vt:lpstr>Intake</vt:lpstr>
      <vt:lpstr>Orientation</vt:lpstr>
      <vt:lpstr>Student Agreement</vt:lpstr>
      <vt:lpstr>Student Agreement</vt:lpstr>
      <vt:lpstr>Student Agreement</vt:lpstr>
      <vt:lpstr>PowerPoint Presentation</vt:lpstr>
      <vt:lpstr>PowerPoint Presentation</vt:lpstr>
      <vt:lpstr>Construction of the  Two Week Packets</vt:lpstr>
      <vt:lpstr>Required Documents: </vt:lpstr>
      <vt:lpstr>Reminder:</vt:lpstr>
      <vt:lpstr>Student Work  Time Record </vt:lpstr>
      <vt:lpstr>Student Work Time Record </vt:lpstr>
      <vt:lpstr>Student Work Time Record </vt:lpstr>
      <vt:lpstr>Student   Packet Assignments</vt:lpstr>
      <vt:lpstr>Student Packet Assignments</vt:lpstr>
      <vt:lpstr>Student Packet Assignments</vt:lpstr>
      <vt:lpstr>Teacher  Assignment Monthly Log</vt:lpstr>
      <vt:lpstr>Teacher  Assignment Monthly Log</vt:lpstr>
      <vt:lpstr>Teacher  Assignment Monthly Log</vt:lpstr>
      <vt:lpstr>Packets can be:</vt:lpstr>
      <vt:lpstr>Packets can be:</vt:lpstr>
      <vt:lpstr>Instructor Responsibilities:</vt:lpstr>
      <vt:lpstr>Instructor Responsibilities:</vt:lpstr>
      <vt:lpstr>Motivation and Retention</vt:lpstr>
      <vt:lpstr>Tutoring Expectations</vt:lpstr>
      <vt:lpstr>Providing tutoring options to students  is a mandatory element in  EPE Distance Education programming</vt:lpstr>
      <vt:lpstr>Tutoring</vt:lpstr>
      <vt:lpstr>Tutoring</vt:lpstr>
      <vt:lpstr>Staff requirements:</vt:lpstr>
      <vt:lpstr>Keeping Your EPE Distance Education Program NRS Compliant &amp; Accountable</vt:lpstr>
      <vt:lpstr>Accountability Reminders:</vt:lpstr>
      <vt:lpstr>Accountability Reminders:</vt:lpstr>
      <vt:lpstr>Accountability Reminders:</vt:lpstr>
      <vt:lpstr>Collecting and Recording Attendance in ASISTS</vt:lpstr>
      <vt:lpstr>PowerPoint Presentation</vt:lpstr>
      <vt:lpstr>PowerPoint Presentation</vt:lpstr>
      <vt:lpstr>PowerPoint Presentation</vt:lpstr>
      <vt:lpstr>Creating EPE Distance Education Classes in ASISTS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Up Tutoring Classes: </vt:lpstr>
      <vt:lpstr>Setting Up Tutoring Classes: </vt:lpstr>
      <vt:lpstr>Sample Attendance</vt:lpstr>
      <vt:lpstr>Sample Attendance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EPE Distance Education Programs</dc:title>
  <dc:creator>Rosemary Matt</dc:creator>
  <cp:lastModifiedBy>Rosemary Matt</cp:lastModifiedBy>
  <cp:revision>99</cp:revision>
  <cp:lastPrinted>2021-09-15T16:59:54Z</cp:lastPrinted>
  <dcterms:created xsi:type="dcterms:W3CDTF">2021-09-07T00:57:09Z</dcterms:created>
  <dcterms:modified xsi:type="dcterms:W3CDTF">2021-10-18T20:32:51Z</dcterms:modified>
</cp:coreProperties>
</file>